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4"/>
  </p:sldMasterIdLst>
  <p:notesMasterIdLst>
    <p:notesMasterId r:id="rId16"/>
  </p:notesMasterIdLst>
  <p:sldIdLst>
    <p:sldId id="1864" r:id="rId5"/>
    <p:sldId id="1846" r:id="rId6"/>
    <p:sldId id="1877" r:id="rId7"/>
    <p:sldId id="1868" r:id="rId8"/>
    <p:sldId id="1869" r:id="rId9"/>
    <p:sldId id="1876" r:id="rId10"/>
    <p:sldId id="1870" r:id="rId11"/>
    <p:sldId id="1875" r:id="rId12"/>
    <p:sldId id="1871" r:id="rId13"/>
    <p:sldId id="1873" r:id="rId14"/>
    <p:sldId id="1845" r:id="rId1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D5D5D5"/>
    <a:srgbClr val="F6F6F6"/>
    <a:srgbClr val="F5F5F5"/>
    <a:srgbClr val="FE4387"/>
    <a:srgbClr val="FF2625"/>
    <a:srgbClr val="007788"/>
    <a:srgbClr val="297C2A"/>
    <a:srgbClr val="F69000"/>
    <a:srgbClr val="01C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24" autoAdjust="0"/>
  </p:normalViewPr>
  <p:slideViewPr>
    <p:cSldViewPr snapToGrid="0">
      <p:cViewPr>
        <p:scale>
          <a:sx n="66" d="100"/>
          <a:sy n="66" d="100"/>
        </p:scale>
        <p:origin x="174" y="252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xmlns="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xmlns="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xmlns="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xmlns="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xmlns="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xmlns="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35064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xmlns="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xmlns="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xmlns="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BDB60B1-BEF5-4848-BB02-98EBFE355C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2012" y="2766219"/>
            <a:ext cx="6220101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xmlns="" id="{906BF34F-6945-4E11-BAEC-F66F7254C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xmlns="" id="{BC85C715-EF0D-4E33-AC89-C35DD25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7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340929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xmlns="" id="{8FD53BA4-73D2-4CCA-8580-11F422152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White Striped background">
            <a:extLst>
              <a:ext uri="{FF2B5EF4-FFF2-40B4-BE49-F238E27FC236}">
                <a16:creationId xmlns:a16="http://schemas.microsoft.com/office/drawing/2014/main" xmlns="" id="{3917D528-010E-4303-97BF-F7F67BC66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xmlns="" id="{780F473D-F2DF-4163-AB6E-F7327F60E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1158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xmlns="" id="{7DC18506-6205-438F-AA5C-D337F9975FC3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757381" y="2591662"/>
            <a:ext cx="10667999" cy="2833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7" name="Picture Placeholder 5" descr="Red, blue grey white pattern background">
            <a:extLst>
              <a:ext uri="{FF2B5EF4-FFF2-40B4-BE49-F238E27FC236}">
                <a16:creationId xmlns:a16="http://schemas.microsoft.com/office/drawing/2014/main" xmlns="" id="{CD2D4C14-919B-45F8-8FB9-55AAC8A8F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0252"/>
            <a:ext cx="12192000" cy="86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6" descr="Red, blue grey white pattern background">
            <a:extLst>
              <a:ext uri="{FF2B5EF4-FFF2-40B4-BE49-F238E27FC236}">
                <a16:creationId xmlns:a16="http://schemas.microsoft.com/office/drawing/2014/main" xmlns="" id="{3A82D859-AED3-485F-A04E-40320B104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xmlns="" id="{DF03C311-DDF4-44A3-9D51-D5FDC4A8E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927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xmlns="" id="{9FD563C5-3DFB-47DD-8A9E-30D8084590F6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762001" y="2369129"/>
            <a:ext cx="10667998" cy="3343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9" name="Picture Placeholder 8" descr="Red, blue grey white pattern background">
            <a:extLst>
              <a:ext uri="{FF2B5EF4-FFF2-40B4-BE49-F238E27FC236}">
                <a16:creationId xmlns:a16="http://schemas.microsoft.com/office/drawing/2014/main" xmlns="" id="{EFDBB6A3-9760-4B41-9E31-6D5DD396E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2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xmlns="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>
              <a:lnSpc>
                <a:spcPct val="100000"/>
              </a:lnSpc>
              <a:spcBef>
                <a:spcPts val="1000"/>
              </a:spcBef>
              <a:defRPr sz="1800"/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xmlns="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xmlns="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305541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1" name="Picture Placeholder 5" descr="Red, blue grey white pattern background">
            <a:extLst>
              <a:ext uri="{FF2B5EF4-FFF2-40B4-BE49-F238E27FC236}">
                <a16:creationId xmlns:a16="http://schemas.microsoft.com/office/drawing/2014/main" xmlns="" id="{1014381E-E235-4624-9267-69EEEE982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80922"/>
            <a:ext cx="12192000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Gra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xmlns="" id="{6696C96D-182E-490E-A117-B60FF1853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2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Picture placeholder ">
            <a:extLst>
              <a:ext uri="{FF2B5EF4-FFF2-40B4-BE49-F238E27FC236}">
                <a16:creationId xmlns:a16="http://schemas.microsoft.com/office/drawing/2014/main" xmlns="" id="{21F9B252-B7D4-4DA8-92E8-8A98BFEF4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41007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69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9" r:id="rId2"/>
    <p:sldLayoutId id="2147483700" r:id="rId3"/>
    <p:sldLayoutId id="2147483691" r:id="rId4"/>
    <p:sldLayoutId id="2147483701" r:id="rId5"/>
    <p:sldLayoutId id="2147483706" r:id="rId6"/>
    <p:sldLayoutId id="2147483702" r:id="rId7"/>
    <p:sldLayoutId id="2147483704" r:id="rId8"/>
    <p:sldLayoutId id="2147483703" r:id="rId9"/>
    <p:sldLayoutId id="2147483690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203994" cy="68580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140677" y="-98474"/>
            <a:ext cx="12332677" cy="212422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95" y="660042"/>
            <a:ext cx="12215989" cy="5537915"/>
          </a:xfrm>
          <a:prstGeom prst="rect">
            <a:avLst/>
          </a:prstGeom>
          <a:solidFill>
            <a:srgbClr val="F5F5F5"/>
          </a:solidFill>
        </p:spPr>
      </p:pic>
    </p:spTree>
    <p:extLst>
      <p:ext uri="{BB962C8B-B14F-4D97-AF65-F5344CB8AC3E}">
        <p14:creationId xmlns:p14="http://schemas.microsoft.com/office/powerpoint/2010/main" val="15432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E80A00-EED9-4460-940F-280F04CC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B5EAEAD-83DD-415D-AAB4-BBA5240EC153}"/>
              </a:ext>
            </a:extLst>
          </p:cNvPr>
          <p:cNvSpPr txBox="1"/>
          <p:nvPr/>
        </p:nvSpPr>
        <p:spPr>
          <a:xfrm>
            <a:off x="290286" y="2058182"/>
            <a:ext cx="6691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Error Guessing is one of the popular techniques of testing, even if it is not an accurate approach of performing testing still it makes the testing work simple and saves a lots of time. But when it is combined </a:t>
            </a:r>
            <a:r>
              <a:rPr lang="en-US" dirty="0" smtClean="0">
                <a:solidFill>
                  <a:schemeClr val="bg1"/>
                </a:solidFill>
              </a:rPr>
              <a:t>with other </a:t>
            </a:r>
            <a:r>
              <a:rPr lang="en-US" dirty="0">
                <a:solidFill>
                  <a:schemeClr val="bg1"/>
                </a:solidFill>
              </a:rPr>
              <a:t>testing techniques we get better results.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798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2919909"/>
            <a:ext cx="9141397" cy="830997"/>
          </a:xfrm>
        </p:spPr>
        <p:txBody>
          <a:bodyPr/>
          <a:lstStyle/>
          <a:p>
            <a:r>
              <a:rPr lang="en-US" sz="5400" dirty="0"/>
              <a:t>THANK YOU….!!</a:t>
            </a:r>
          </a:p>
        </p:txBody>
      </p:sp>
    </p:spTree>
    <p:extLst>
      <p:ext uri="{BB962C8B-B14F-4D97-AF65-F5344CB8AC3E}">
        <p14:creationId xmlns:p14="http://schemas.microsoft.com/office/powerpoint/2010/main" val="8035428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24" y="361397"/>
            <a:ext cx="6477000" cy="963550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1248" y="1324947"/>
            <a:ext cx="6340929" cy="32766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dirty="0"/>
              <a:t>Introduction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Where and How to Use Error </a:t>
            </a:r>
            <a:r>
              <a:rPr lang="en-US" dirty="0" smtClean="0"/>
              <a:t>Guessing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Factors used in Error Guessing </a:t>
            </a:r>
            <a:r>
              <a:rPr lang="en-US" dirty="0" smtClean="0"/>
              <a:t>Technique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Advantages of Error Guessing </a:t>
            </a:r>
            <a:r>
              <a:rPr lang="en-US" dirty="0" smtClean="0"/>
              <a:t>Technique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Disadvantages of Error Guessing </a:t>
            </a:r>
            <a:r>
              <a:rPr lang="en-US" dirty="0" smtClean="0"/>
              <a:t>Technique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Examples of Error Guessing in software </a:t>
            </a:r>
            <a:r>
              <a:rPr lang="en-US" dirty="0" smtClean="0"/>
              <a:t>testing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Conclusion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41BCE3A-5770-4CBD-AA12-CFAFE0340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854" y="0"/>
            <a:ext cx="4896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69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24" y="361397"/>
            <a:ext cx="6477000" cy="963550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1248" y="1324947"/>
            <a:ext cx="6340929" cy="32766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dirty="0"/>
              <a:t>Introduction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Where and How to Use Error </a:t>
            </a:r>
            <a:r>
              <a:rPr lang="en-US" dirty="0" smtClean="0"/>
              <a:t>Guessing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Factors used in Error Guessing </a:t>
            </a:r>
            <a:r>
              <a:rPr lang="en-US" dirty="0" smtClean="0"/>
              <a:t>Technique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Advantages of Error Guessing </a:t>
            </a:r>
            <a:r>
              <a:rPr lang="en-US" dirty="0" smtClean="0"/>
              <a:t>Technique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Disadvantages of Error Guessing </a:t>
            </a:r>
            <a:r>
              <a:rPr lang="en-US" dirty="0" smtClean="0"/>
              <a:t>Technique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Examples of Error Guessing in software </a:t>
            </a:r>
            <a:r>
              <a:rPr lang="en-US" dirty="0" smtClean="0"/>
              <a:t>testing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Conclusion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41BCE3A-5770-4CBD-AA12-CFAFE0340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854" y="0"/>
            <a:ext cx="4896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457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FC6B2C-248E-421E-B459-79F396B2F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96" y="715962"/>
            <a:ext cx="6477000" cy="1189038"/>
          </a:xfrm>
        </p:spPr>
        <p:txBody>
          <a:bodyPr/>
          <a:lstStyle/>
          <a:p>
            <a:r>
              <a:rPr lang="en-US" altLang="zh-CN" dirty="0" smtClean="0"/>
              <a:t>What </a:t>
            </a:r>
            <a:r>
              <a:rPr lang="en-US" altLang="zh-CN" dirty="0"/>
              <a:t>is Error guessing 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9CF9B4-C71D-477F-9298-B805BF11AF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Error guessing is a type of testing method in which prior experience in testing is used to uncover the defects in software. </a:t>
            </a:r>
            <a:r>
              <a:rPr lang="en-US" b="0" dirty="0"/>
              <a:t>It is an experience based test technique in which the tester uses his/her past experience or intuition to gauge the problematic areas of a software application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5F8FFC6-B26B-44D8-998D-047CA04A8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734" y="0"/>
            <a:ext cx="4805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35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59535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70F524-15BC-4A55-82BB-C67DE9F3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76" y="307999"/>
            <a:ext cx="7206198" cy="1189038"/>
          </a:xfrm>
        </p:spPr>
        <p:txBody>
          <a:bodyPr/>
          <a:lstStyle/>
          <a:p>
            <a:r>
              <a:rPr lang="en-US" dirty="0"/>
              <a:t>Where and How to Use Error Guessing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5D1A619-B9AC-4DBE-B156-7CB8D00B3A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969" y="1330410"/>
            <a:ext cx="6848622" cy="4159898"/>
          </a:xfrm>
        </p:spPr>
        <p:txBody>
          <a:bodyPr/>
          <a:lstStyle/>
          <a:p>
            <a:r>
              <a:rPr lang="en-US" dirty="0" smtClean="0"/>
              <a:t>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sz="2200" dirty="0"/>
              <a:t>Time and Resource Constraints:</a:t>
            </a:r>
            <a:br>
              <a:rPr lang="en-US" sz="2200" dirty="0"/>
            </a:br>
            <a:r>
              <a:rPr lang="en-US" sz="2200" b="0" dirty="0"/>
              <a:t>Ideal for fast, efficient testing when resources or time are limited.</a:t>
            </a:r>
          </a:p>
          <a:p>
            <a:pPr>
              <a:buFont typeface="+mj-lt"/>
              <a:buAutoNum type="arabicPeriod"/>
            </a:pPr>
            <a:r>
              <a:rPr lang="en-US" sz="2200" dirty="0"/>
              <a:t>Agile and Adaptive Workplaces:</a:t>
            </a:r>
            <a:br>
              <a:rPr lang="en-US" sz="2200" dirty="0"/>
            </a:br>
            <a:r>
              <a:rPr lang="en-US" sz="2200" b="0" dirty="0"/>
              <a:t>Fits well in agile environments, where flexibility and iteration are key.</a:t>
            </a:r>
          </a:p>
          <a:p>
            <a:pPr>
              <a:buFont typeface="+mj-lt"/>
              <a:buAutoNum type="arabicPeriod"/>
            </a:pPr>
            <a:r>
              <a:rPr lang="en-US" sz="2200" dirty="0"/>
              <a:t>Unfamiliar or Complex Systems:</a:t>
            </a:r>
            <a:br>
              <a:rPr lang="en-US" sz="2200" dirty="0"/>
            </a:br>
            <a:r>
              <a:rPr lang="en-US" sz="2200" b="0" dirty="0"/>
              <a:t>Helps testers use their experience to identify potential issues in complex or poorly understood systems.</a:t>
            </a:r>
          </a:p>
          <a:p>
            <a:pPr>
              <a:buFont typeface="+mj-lt"/>
              <a:buAutoNum type="arabicPeriod"/>
            </a:pPr>
            <a:r>
              <a:rPr lang="en-US" sz="2200" dirty="0" smtClean="0"/>
              <a:t>High-Risk </a:t>
            </a:r>
            <a:r>
              <a:rPr lang="en-US" sz="2200" dirty="0"/>
              <a:t>Areas:</a:t>
            </a:r>
            <a:br>
              <a:rPr lang="en-US" sz="2200" dirty="0"/>
            </a:br>
            <a:r>
              <a:rPr lang="en-US" sz="2200" b="0" dirty="0"/>
              <a:t>Focuses testing efforts on critical, high-risk areas where errors can cause significant issues.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7" t="18714" r="57156" b="1799"/>
          <a:stretch/>
        </p:blipFill>
        <p:spPr>
          <a:xfrm flipH="1">
            <a:off x="8384344" y="-1"/>
            <a:ext cx="3807654" cy="685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74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816D33-35B0-4832-892C-F3770A48C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96" y="464035"/>
            <a:ext cx="7486004" cy="1189038"/>
          </a:xfrm>
        </p:spPr>
        <p:txBody>
          <a:bodyPr/>
          <a:lstStyle/>
          <a:p>
            <a:r>
              <a:rPr lang="en-US" dirty="0"/>
              <a:t>Factors used in Error Guessing Technique</a:t>
            </a:r>
            <a:endParaRPr lang="en-US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235596" y="2066086"/>
            <a:ext cx="7046686" cy="4057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73239"/>
                </a:solidFill>
                <a:latin typeface="Nunito"/>
              </a:rPr>
              <a:t>Lessons learned from past releases.</a:t>
            </a: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73239"/>
                </a:solidFill>
                <a:latin typeface="Nunito"/>
              </a:rPr>
              <a:t>Experience of testers.</a:t>
            </a: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73239"/>
                </a:solidFill>
                <a:latin typeface="Nunito"/>
              </a:rPr>
              <a:t>Historical learning.</a:t>
            </a: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73239"/>
                </a:solidFill>
                <a:latin typeface="Nunito"/>
              </a:rPr>
              <a:t>Test execution report.</a:t>
            </a: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73239"/>
                </a:solidFill>
                <a:latin typeface="Nunito"/>
              </a:rPr>
              <a:t>Earlier defects</a:t>
            </a:r>
            <a:r>
              <a:rPr lang="en-US" b="0" dirty="0" smtClean="0">
                <a:solidFill>
                  <a:srgbClr val="273239"/>
                </a:solidFill>
                <a:latin typeface="Nunito"/>
              </a:rPr>
              <a:t>.</a:t>
            </a: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73239"/>
                </a:solidFill>
                <a:latin typeface="Nunito"/>
              </a:rPr>
              <a:t>Application UI.</a:t>
            </a:r>
            <a:endParaRPr lang="en-US" b="0" i="0" dirty="0">
              <a:solidFill>
                <a:srgbClr val="273239"/>
              </a:solidFill>
              <a:effectLst/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995202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816D33-35B0-4832-892C-F3770A48C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96" y="464035"/>
            <a:ext cx="7979489" cy="1189038"/>
          </a:xfrm>
        </p:spPr>
        <p:txBody>
          <a:bodyPr/>
          <a:lstStyle/>
          <a:p>
            <a:r>
              <a:rPr lang="en-US" dirty="0"/>
              <a:t>Advantages of Error Guessing Technique:</a:t>
            </a:r>
            <a:endParaRPr lang="en-US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438796" y="2330672"/>
            <a:ext cx="7046686" cy="2918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73239"/>
                </a:solidFill>
                <a:latin typeface="Nunito"/>
              </a:rPr>
              <a:t>It is effective when used with other testing approaches.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73239"/>
                </a:solidFill>
                <a:latin typeface="Nunito"/>
              </a:rPr>
              <a:t>It is helpful to solve some complex and problematic areas of application.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73239"/>
                </a:solidFill>
                <a:latin typeface="Nunito"/>
              </a:rPr>
              <a:t>It figures out errors which may not be identified through other formal testing techniques.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73239"/>
                </a:solidFill>
                <a:latin typeface="Nunito"/>
              </a:rPr>
              <a:t>It helps in reducing testing times.</a:t>
            </a:r>
            <a:endParaRPr lang="en-US" b="0" i="0" dirty="0">
              <a:solidFill>
                <a:srgbClr val="273239"/>
              </a:solidFill>
              <a:effectLst/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707268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816D33-35B0-4832-892C-F3770A48C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96" y="464035"/>
            <a:ext cx="7177315" cy="1189038"/>
          </a:xfrm>
        </p:spPr>
        <p:txBody>
          <a:bodyPr/>
          <a:lstStyle/>
          <a:p>
            <a:r>
              <a:rPr lang="en-US" dirty="0" smtClean="0"/>
              <a:t>Disadvantages </a:t>
            </a:r>
            <a:r>
              <a:rPr lang="en-US" dirty="0"/>
              <a:t>of Error Guessing Technique:</a:t>
            </a:r>
            <a:endParaRPr lang="en-US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366225" y="1956711"/>
            <a:ext cx="7046686" cy="3289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73239"/>
                </a:solidFill>
                <a:latin typeface="Nunito"/>
              </a:rPr>
              <a:t>Only capable and skilled tests can perform.</a:t>
            </a: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73239"/>
                </a:solidFill>
                <a:latin typeface="Nunito"/>
              </a:rPr>
              <a:t>Dependent on testers experience and skills.</a:t>
            </a: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73239"/>
                </a:solidFill>
                <a:latin typeface="Nunito"/>
              </a:rPr>
              <a:t>Fails in providing guarantee the quality standard of the application.</a:t>
            </a: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73239"/>
                </a:solidFill>
                <a:latin typeface="Nunito"/>
              </a:rPr>
              <a:t>Not an efficient way of error detection as compared to effort</a:t>
            </a:r>
            <a:r>
              <a:rPr lang="en-US" b="0" dirty="0" smtClean="0">
                <a:solidFill>
                  <a:srgbClr val="273239"/>
                </a:solidFill>
                <a:latin typeface="Nunito"/>
              </a:rPr>
              <a:t>.</a:t>
            </a: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Never provide full coverage of an application</a:t>
            </a:r>
            <a:endParaRPr lang="en-US" b="0" i="0" dirty="0">
              <a:solidFill>
                <a:srgbClr val="273239"/>
              </a:solidFill>
              <a:effectLst/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47658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BCFA05-725A-41E7-8D52-18D4ECBC0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94" y="377371"/>
            <a:ext cx="7713306" cy="1115527"/>
          </a:xfrm>
        </p:spPr>
        <p:txBody>
          <a:bodyPr/>
          <a:lstStyle/>
          <a:p>
            <a:r>
              <a:rPr lang="en-US" dirty="0" smtClean="0"/>
              <a:t>Examples </a:t>
            </a:r>
            <a:r>
              <a:rPr lang="en-US" dirty="0"/>
              <a:t>of Error Guessing in software testing: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1494" y="1870269"/>
            <a:ext cx="1209388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Blank Input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Tester tries submitting a form without entering any data, expecting the system to show validation errors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Invalid Data Format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Entering alphabets in a numeric field or special characters in a name field to see if the application handles it properly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Unexpected User Actions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Double-clicking a submit button quickly to check for duplicate entries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Incorrect Sequence of Operations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Logging out and then clicking the back button to see if the user can still access protected pages.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Missing Mandatory Fields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Trying to save a form while leaving required fields empty.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750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Custom 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3042"/>
      </a:accent1>
      <a:accent2>
        <a:srgbClr val="3578AF"/>
      </a:accent2>
      <a:accent3>
        <a:srgbClr val="C4C4C4"/>
      </a:accent3>
      <a:accent4>
        <a:srgbClr val="A80B22"/>
      </a:accent4>
      <a:accent5>
        <a:srgbClr val="E2E2E2"/>
      </a:accent5>
      <a:accent6>
        <a:srgbClr val="2A6187"/>
      </a:accent6>
      <a:hlink>
        <a:srgbClr val="0563C1"/>
      </a:hlink>
      <a:folHlink>
        <a:srgbClr val="954F72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wish American Heritage Month_Win32_JC_SL_v3" id="{5A91364D-DD38-4994-BB9C-41D074FD197A}" vid="{8577DF34-D72C-48EB-902A-0A54C766E05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F283A3-AA81-4663-8764-64F64C723FD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4EE2DFF-920A-42C9-AEE0-3A0BF6AF46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5C1F8C-D27A-4CE7-9DF4-4AFDB2880FA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Jewish American Heritage Month presentation</Template>
  <TotalTime>196</TotalTime>
  <Words>339</Words>
  <Application>Microsoft Office PowerPoint</Application>
  <PresentationFormat>Widescreen</PresentationFormat>
  <Paragraphs>62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Nunito</vt:lpstr>
      <vt:lpstr>Segoe UI</vt:lpstr>
      <vt:lpstr>Wingdings</vt:lpstr>
      <vt:lpstr>Office Theme</vt:lpstr>
      <vt:lpstr>PowerPoint Presentation</vt:lpstr>
      <vt:lpstr>Content</vt:lpstr>
      <vt:lpstr>Content</vt:lpstr>
      <vt:lpstr>What is Error guessing ?</vt:lpstr>
      <vt:lpstr>Where and How to Use Error Guessing</vt:lpstr>
      <vt:lpstr>Factors used in Error Guessing Technique</vt:lpstr>
      <vt:lpstr>Advantages of Error Guessing Technique:</vt:lpstr>
      <vt:lpstr>Disadvantages of Error Guessing Technique:</vt:lpstr>
      <vt:lpstr>Examples of Error Guessing in software testing:</vt:lpstr>
      <vt:lpstr>Conclusion </vt:lpstr>
      <vt:lpstr>THANK YOU….!!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cp:keywords/>
  <dc:description/>
  <cp:lastModifiedBy>student</cp:lastModifiedBy>
  <cp:revision>8</cp:revision>
  <dcterms:created xsi:type="dcterms:W3CDTF">2024-11-30T18:54:43Z</dcterms:created>
  <dcterms:modified xsi:type="dcterms:W3CDTF">2025-04-29T08:32:35Z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